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6" r:id="rId3"/>
    <p:sldId id="257" r:id="rId4"/>
    <p:sldId id="267" r:id="rId5"/>
    <p:sldId id="258" r:id="rId6"/>
    <p:sldId id="268" r:id="rId7"/>
    <p:sldId id="271" r:id="rId8"/>
    <p:sldId id="269" r:id="rId9"/>
    <p:sldId id="260" r:id="rId10"/>
    <p:sldId id="263" r:id="rId11"/>
    <p:sldId id="264" r:id="rId12"/>
    <p:sldId id="265"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18.06.2015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18.06.2015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18.06.2015</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18.06.2015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18.06.2015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18.06.2015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18.06.2015</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18.06.2015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18.06.2015</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18.06.2015</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18.06.2015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332656"/>
            <a:ext cx="6172200" cy="1080120"/>
          </a:xfrm>
        </p:spPr>
        <p:txBody>
          <a:bodyPr/>
          <a:lstStyle/>
          <a:p>
            <a:pPr algn="ctr"/>
            <a:r>
              <a:rPr lang="ru-RU" dirty="0">
                <a:solidFill>
                  <a:schemeClr val="tx1"/>
                </a:solidFill>
              </a:rPr>
              <a:t>Автоматизация бухгалтерского учета</a:t>
            </a:r>
            <a:endParaRPr lang="ru-RU" dirty="0"/>
          </a:p>
        </p:txBody>
      </p:sp>
      <p:sp>
        <p:nvSpPr>
          <p:cNvPr id="3" name="Подзаголовок 2"/>
          <p:cNvSpPr>
            <a:spLocks noGrp="1"/>
          </p:cNvSpPr>
          <p:nvPr>
            <p:ph type="subTitle" idx="1"/>
          </p:nvPr>
        </p:nvSpPr>
        <p:spPr>
          <a:xfrm>
            <a:off x="2286000" y="1628800"/>
            <a:ext cx="6172200" cy="4746122"/>
          </a:xfrm>
        </p:spPr>
        <p:txBody>
          <a:bodyPr/>
          <a:lstStyle/>
          <a:p>
            <a:pPr algn="ctr"/>
            <a:r>
              <a:rPr lang="ru-RU" dirty="0"/>
              <a:t>Выпускная квалификационная работа по специальности </a:t>
            </a:r>
          </a:p>
          <a:p>
            <a:pPr algn="ctr"/>
            <a:r>
              <a:rPr lang="ru-RU" dirty="0"/>
              <a:t> 230700.62 – Профессиональное обучение «Прикладная информатика в экономике»</a:t>
            </a:r>
          </a:p>
          <a:p>
            <a:pPr algn="r"/>
            <a:endParaRPr lang="ru-RU" dirty="0"/>
          </a:p>
          <a:p>
            <a:pPr algn="r"/>
            <a:endParaRPr lang="ru-RU" dirty="0"/>
          </a:p>
          <a:p>
            <a:pPr algn="r"/>
            <a:endParaRPr lang="ru-RU" dirty="0" smtClean="0"/>
          </a:p>
          <a:p>
            <a:pPr algn="r"/>
            <a:r>
              <a:rPr lang="ru-RU" dirty="0" smtClean="0"/>
              <a:t>Выполнила</a:t>
            </a:r>
            <a:r>
              <a:rPr lang="ru-RU" dirty="0"/>
              <a:t>: </a:t>
            </a:r>
          </a:p>
          <a:p>
            <a:pPr algn="r"/>
            <a:r>
              <a:rPr lang="ru-RU" dirty="0"/>
              <a:t>студентка группы ИС-33 </a:t>
            </a:r>
          </a:p>
          <a:p>
            <a:pPr algn="r"/>
            <a:r>
              <a:rPr lang="ru-RU" dirty="0"/>
              <a:t>Рогозина Юлия Николаевна</a:t>
            </a:r>
          </a:p>
          <a:p>
            <a:pPr algn="r"/>
            <a:r>
              <a:rPr lang="ru-RU" dirty="0"/>
              <a:t>Научный руководитель: </a:t>
            </a:r>
          </a:p>
          <a:p>
            <a:pPr algn="r"/>
            <a:r>
              <a:rPr lang="ru-RU" dirty="0"/>
              <a:t>Стариков Андрей Иванович</a:t>
            </a:r>
          </a:p>
          <a:p>
            <a:endParaRPr lang="ru-RU" dirty="0"/>
          </a:p>
        </p:txBody>
      </p:sp>
    </p:spTree>
    <p:extLst>
      <p:ext uri="{BB962C8B-B14F-4D97-AF65-F5344CB8AC3E}">
        <p14:creationId xmlns:p14="http://schemas.microsoft.com/office/powerpoint/2010/main" val="2199901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t/>
            </a:r>
            <a:br>
              <a:rPr lang="ru-RU" dirty="0"/>
            </a:br>
            <a:r>
              <a:rPr lang="ru-RU" dirty="0"/>
              <a:t>Затраты на приобретение аппаратного и программного обеспечения</a:t>
            </a: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915787649"/>
              </p:ext>
            </p:extLst>
          </p:nvPr>
        </p:nvGraphicFramePr>
        <p:xfrm>
          <a:off x="827584" y="1916832"/>
          <a:ext cx="7056784" cy="3240361"/>
        </p:xfrm>
        <a:graphic>
          <a:graphicData uri="http://schemas.openxmlformats.org/drawingml/2006/table">
            <a:tbl>
              <a:tblPr firstRow="1" firstCol="1" bandRow="1">
                <a:tableStyleId>{5C22544A-7EE6-4342-B048-85BDC9FD1C3A}</a:tableStyleId>
              </a:tblPr>
              <a:tblGrid>
                <a:gridCol w="746340"/>
                <a:gridCol w="2450220"/>
                <a:gridCol w="1171746"/>
                <a:gridCol w="1280729"/>
                <a:gridCol w="1407749"/>
              </a:tblGrid>
              <a:tr h="810153">
                <a:tc>
                  <a:txBody>
                    <a:bodyPr/>
                    <a:lstStyle/>
                    <a:p>
                      <a:pPr algn="just">
                        <a:lnSpc>
                          <a:spcPct val="115000"/>
                        </a:lnSpc>
                        <a:spcAft>
                          <a:spcPts val="0"/>
                        </a:spcAft>
                      </a:pPr>
                      <a:r>
                        <a:rPr lang="ru-RU" sz="1200" dirty="0">
                          <a:effectLst/>
                        </a:rPr>
                        <a:t>№ п</a:t>
                      </a:r>
                      <a:r>
                        <a:rPr lang="en-US" sz="1200" dirty="0">
                          <a:effectLst/>
                        </a:rPr>
                        <a:t>/</a:t>
                      </a:r>
                      <a:r>
                        <a:rPr lang="ru-RU" sz="1200" dirty="0">
                          <a:effectLst/>
                        </a:rPr>
                        <a:t>п</a:t>
                      </a:r>
                      <a:endParaRPr lang="ru-RU"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Наименование </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effectLst/>
                        </a:rPr>
                        <a:t>Расход, шт.</a:t>
                      </a:r>
                      <a:endParaRPr lang="ru-RU"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Цена, руб.</a:t>
                      </a:r>
                      <a:r>
                        <a:rPr lang="en-US" sz="1200">
                          <a:effectLst/>
                        </a:rPr>
                        <a:t>/</a:t>
                      </a:r>
                      <a:r>
                        <a:rPr lang="ru-RU" sz="1200">
                          <a:effectLst/>
                        </a:rPr>
                        <a:t>шт.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Сумма,руб.</a:t>
                      </a:r>
                      <a:endParaRPr lang="ru-RU" sz="1100">
                        <a:effectLst/>
                        <a:latin typeface="Calibri"/>
                        <a:ea typeface="Calibri"/>
                        <a:cs typeface="Times New Roman"/>
                      </a:endParaRPr>
                    </a:p>
                  </a:txBody>
                  <a:tcPr marL="68580" marR="68580" marT="0" marB="0" anchor="ctr"/>
                </a:tc>
              </a:tr>
              <a:tr h="1647492">
                <a:tc>
                  <a:txBody>
                    <a:bodyPr/>
                    <a:lstStyle/>
                    <a:p>
                      <a:pPr algn="just">
                        <a:lnSpc>
                          <a:spcPct val="115000"/>
                        </a:lnSpc>
                        <a:spcAft>
                          <a:spcPts val="0"/>
                        </a:spcAft>
                      </a:pPr>
                      <a:r>
                        <a:rPr lang="ru-RU" sz="1200">
                          <a:effectLst/>
                        </a:rPr>
                        <a:t>1</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dirty="0">
                          <a:effectLst/>
                        </a:rPr>
                        <a:t>1С:Бухгалтерия государственного учреждения 8. Базовая версия</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1</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3300</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3300</a:t>
                      </a:r>
                      <a:endParaRPr lang="ru-RU" sz="1100">
                        <a:effectLst/>
                        <a:latin typeface="Calibri"/>
                        <a:ea typeface="Calibri"/>
                        <a:cs typeface="Times New Roman"/>
                      </a:endParaRPr>
                    </a:p>
                  </a:txBody>
                  <a:tcPr marL="68580" marR="68580" marT="0" marB="0"/>
                </a:tc>
              </a:tr>
              <a:tr h="391358">
                <a:tc>
                  <a:txBody>
                    <a:bodyPr/>
                    <a:lstStyle/>
                    <a:p>
                      <a:pPr algn="just">
                        <a:lnSpc>
                          <a:spcPct val="115000"/>
                        </a:lnSpc>
                        <a:spcAft>
                          <a:spcPts val="0"/>
                        </a:spcAft>
                      </a:pPr>
                      <a:r>
                        <a:rPr lang="ru-RU" sz="1200">
                          <a:effectLst/>
                        </a:rPr>
                        <a:t>2</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Компьютер</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1</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18200</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18200</a:t>
                      </a:r>
                      <a:endParaRPr lang="ru-RU" sz="1100">
                        <a:effectLst/>
                        <a:latin typeface="Calibri"/>
                        <a:ea typeface="Calibri"/>
                        <a:cs typeface="Times New Roman"/>
                      </a:endParaRPr>
                    </a:p>
                  </a:txBody>
                  <a:tcPr marL="68580" marR="68580" marT="0" marB="0"/>
                </a:tc>
              </a:tr>
              <a:tr h="391358">
                <a:tc gridSpan="4">
                  <a:txBody>
                    <a:bodyPr/>
                    <a:lstStyle/>
                    <a:p>
                      <a:pPr algn="just">
                        <a:lnSpc>
                          <a:spcPct val="115000"/>
                        </a:lnSpc>
                        <a:spcAft>
                          <a:spcPts val="0"/>
                        </a:spcAft>
                      </a:pPr>
                      <a:r>
                        <a:rPr lang="ru-RU" sz="1200">
                          <a:effectLst/>
                        </a:rPr>
                        <a:t> Итого</a:t>
                      </a:r>
                      <a:endParaRPr lang="ru-RU" sz="1100">
                        <a:effectLst/>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just">
                        <a:lnSpc>
                          <a:spcPct val="115000"/>
                        </a:lnSpc>
                        <a:spcAft>
                          <a:spcPts val="0"/>
                        </a:spcAft>
                      </a:pPr>
                      <a:r>
                        <a:rPr lang="ru-RU" sz="1200" dirty="0">
                          <a:effectLst/>
                        </a:rPr>
                        <a:t>21500</a:t>
                      </a:r>
                      <a:endParaRPr lang="ru-RU"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46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Затраты на основную заработную плату разработчика </a:t>
            </a: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631228653"/>
              </p:ext>
            </p:extLst>
          </p:nvPr>
        </p:nvGraphicFramePr>
        <p:xfrm>
          <a:off x="755576" y="1844822"/>
          <a:ext cx="6464373" cy="3921235"/>
        </p:xfrm>
        <a:graphic>
          <a:graphicData uri="http://schemas.openxmlformats.org/drawingml/2006/table">
            <a:tbl>
              <a:tblPr firstRow="1" firstCol="1" bandRow="1">
                <a:tableStyleId>{5C22544A-7EE6-4342-B048-85BDC9FD1C3A}</a:tableStyleId>
              </a:tblPr>
              <a:tblGrid>
                <a:gridCol w="576462"/>
                <a:gridCol w="1536330"/>
                <a:gridCol w="1162408"/>
                <a:gridCol w="1248438"/>
                <a:gridCol w="864355"/>
                <a:gridCol w="1076380"/>
              </a:tblGrid>
              <a:tr h="831489">
                <a:tc>
                  <a:txBody>
                    <a:bodyPr/>
                    <a:lstStyle/>
                    <a:p>
                      <a:pPr algn="just">
                        <a:lnSpc>
                          <a:spcPct val="115000"/>
                        </a:lnSpc>
                        <a:spcAft>
                          <a:spcPts val="0"/>
                        </a:spcAft>
                      </a:pPr>
                      <a:r>
                        <a:rPr lang="ru-RU" sz="1200">
                          <a:effectLst/>
                        </a:rPr>
                        <a:t>№ п</a:t>
                      </a:r>
                      <a:r>
                        <a:rPr lang="en-US" sz="1200">
                          <a:effectLst/>
                        </a:rPr>
                        <a:t>/</a:t>
                      </a:r>
                      <a:r>
                        <a:rPr lang="ru-RU" sz="1200">
                          <a:effectLst/>
                        </a:rPr>
                        <a:t>п</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Наименование этапа</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Исполнители</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Трудоёмкость,</a:t>
                      </a:r>
                      <a:endParaRPr lang="ru-RU" sz="1100">
                        <a:effectLst/>
                      </a:endParaRPr>
                    </a:p>
                    <a:p>
                      <a:pPr algn="just">
                        <a:lnSpc>
                          <a:spcPct val="115000"/>
                        </a:lnSpc>
                        <a:spcAft>
                          <a:spcPts val="0"/>
                        </a:spcAft>
                      </a:pPr>
                      <a:r>
                        <a:rPr lang="ru-RU" sz="1200">
                          <a:effectLst/>
                        </a:rPr>
                        <a:t>ч.</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Часовая з/п, руб.</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Затраты по з/п, руб.</a:t>
                      </a:r>
                      <a:endParaRPr lang="ru-RU" sz="1100">
                        <a:effectLst/>
                        <a:latin typeface="Calibri"/>
                        <a:ea typeface="Calibri"/>
                        <a:cs typeface="Times New Roman"/>
                      </a:endParaRPr>
                    </a:p>
                  </a:txBody>
                  <a:tcPr marL="68580" marR="68580" marT="0" marB="0" anchor="ctr"/>
                </a:tc>
              </a:tr>
              <a:tr h="547967">
                <a:tc>
                  <a:txBody>
                    <a:bodyPr/>
                    <a:lstStyle/>
                    <a:p>
                      <a:pPr algn="just">
                        <a:lnSpc>
                          <a:spcPct val="115000"/>
                        </a:lnSpc>
                        <a:spcAft>
                          <a:spcPts val="0"/>
                        </a:spcAft>
                      </a:pPr>
                      <a:r>
                        <a:rPr lang="ru-RU" sz="1200">
                          <a:effectLst/>
                        </a:rPr>
                        <a:t>1</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Подготовительный (установка)</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Программист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24</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119,05</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2857,2</a:t>
                      </a:r>
                      <a:endParaRPr lang="ru-RU" sz="1100">
                        <a:effectLst/>
                        <a:latin typeface="Calibri"/>
                        <a:ea typeface="Calibri"/>
                        <a:cs typeface="Times New Roman"/>
                      </a:endParaRPr>
                    </a:p>
                  </a:txBody>
                  <a:tcPr marL="68580" marR="68580" marT="0" marB="0" anchor="ctr"/>
                </a:tc>
              </a:tr>
              <a:tr h="547967">
                <a:tc>
                  <a:txBody>
                    <a:bodyPr/>
                    <a:lstStyle/>
                    <a:p>
                      <a:pPr algn="just">
                        <a:lnSpc>
                          <a:spcPct val="115000"/>
                        </a:lnSpc>
                        <a:spcAft>
                          <a:spcPts val="0"/>
                        </a:spcAft>
                      </a:pPr>
                      <a:r>
                        <a:rPr lang="ru-RU" sz="1200">
                          <a:effectLst/>
                        </a:rPr>
                        <a:t>2</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Основной (настройка)</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Программист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96</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119,05</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11428,8</a:t>
                      </a:r>
                      <a:endParaRPr lang="ru-RU" sz="1100">
                        <a:effectLst/>
                        <a:latin typeface="Calibri"/>
                        <a:ea typeface="Calibri"/>
                        <a:cs typeface="Times New Roman"/>
                      </a:endParaRPr>
                    </a:p>
                  </a:txBody>
                  <a:tcPr marL="68580" marR="68580" marT="0" marB="0" anchor="ctr"/>
                </a:tc>
              </a:tr>
              <a:tr h="547967">
                <a:tc>
                  <a:txBody>
                    <a:bodyPr/>
                    <a:lstStyle/>
                    <a:p>
                      <a:pPr algn="just">
                        <a:lnSpc>
                          <a:spcPct val="115000"/>
                        </a:lnSpc>
                        <a:spcAft>
                          <a:spcPts val="0"/>
                        </a:spcAft>
                      </a:pPr>
                      <a:r>
                        <a:rPr lang="ru-RU" sz="1200">
                          <a:effectLst/>
                        </a:rPr>
                        <a:t>3</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Тестирование</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Программист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40</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119,05</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4762</a:t>
                      </a:r>
                      <a:endParaRPr lang="ru-RU" sz="1100">
                        <a:effectLst/>
                        <a:latin typeface="Calibri"/>
                        <a:ea typeface="Calibri"/>
                        <a:cs typeface="Times New Roman"/>
                      </a:endParaRPr>
                    </a:p>
                  </a:txBody>
                  <a:tcPr marL="68580" marR="68580" marT="0" marB="0" anchor="ctr"/>
                </a:tc>
              </a:tr>
              <a:tr h="547967">
                <a:tc>
                  <a:txBody>
                    <a:bodyPr/>
                    <a:lstStyle/>
                    <a:p>
                      <a:pPr algn="just">
                        <a:lnSpc>
                          <a:spcPct val="115000"/>
                        </a:lnSpc>
                        <a:spcAft>
                          <a:spcPts val="0"/>
                        </a:spcAft>
                      </a:pPr>
                      <a:r>
                        <a:rPr lang="ru-RU" sz="1200">
                          <a:effectLst/>
                        </a:rPr>
                        <a:t>4</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Сдача проекта</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Программист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8</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119,05</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952,4</a:t>
                      </a:r>
                      <a:endParaRPr lang="ru-RU" sz="1100">
                        <a:effectLst/>
                        <a:latin typeface="Calibri"/>
                        <a:ea typeface="Calibri"/>
                        <a:cs typeface="Times New Roman"/>
                      </a:endParaRPr>
                    </a:p>
                  </a:txBody>
                  <a:tcPr marL="68580" marR="68580" marT="0" marB="0" anchor="ctr"/>
                </a:tc>
              </a:tr>
              <a:tr h="547967">
                <a:tc>
                  <a:txBody>
                    <a:bodyPr/>
                    <a:lstStyle/>
                    <a:p>
                      <a:pPr algn="just">
                        <a:lnSpc>
                          <a:spcPct val="115000"/>
                        </a:lnSpc>
                        <a:spcAft>
                          <a:spcPts val="0"/>
                        </a:spcAft>
                      </a:pPr>
                      <a:r>
                        <a:rPr lang="ru-RU" sz="1200">
                          <a:effectLst/>
                        </a:rPr>
                        <a:t>5</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Обучение пользователей</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Программист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40</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119,05</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4762</a:t>
                      </a:r>
                      <a:endParaRPr lang="ru-RU" sz="1100">
                        <a:effectLst/>
                        <a:latin typeface="Calibri"/>
                        <a:ea typeface="Calibri"/>
                        <a:cs typeface="Times New Roman"/>
                      </a:endParaRPr>
                    </a:p>
                  </a:txBody>
                  <a:tcPr marL="68580" marR="68580" marT="0" marB="0" anchor="ctr"/>
                </a:tc>
              </a:tr>
              <a:tr h="349911">
                <a:tc gridSpan="3">
                  <a:txBody>
                    <a:bodyPr/>
                    <a:lstStyle/>
                    <a:p>
                      <a:pPr algn="just">
                        <a:lnSpc>
                          <a:spcPct val="115000"/>
                        </a:lnSpc>
                        <a:spcAft>
                          <a:spcPts val="0"/>
                        </a:spcAft>
                      </a:pPr>
                      <a:r>
                        <a:rPr lang="ru-RU" sz="1200">
                          <a:effectLst/>
                        </a:rPr>
                        <a:t> Итого</a:t>
                      </a:r>
                      <a:endParaRPr lang="ru-RU" sz="1100">
                        <a:effectLst/>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c>
                  <a:txBody>
                    <a:bodyPr/>
                    <a:lstStyle/>
                    <a:p>
                      <a:pPr algn="just">
                        <a:lnSpc>
                          <a:spcPct val="115000"/>
                        </a:lnSpc>
                        <a:spcAft>
                          <a:spcPts val="0"/>
                        </a:spcAft>
                      </a:pPr>
                      <a:r>
                        <a:rPr lang="ru-RU" sz="1200">
                          <a:effectLst/>
                        </a:rPr>
                        <a:t> </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 </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effectLst/>
                        </a:rPr>
                        <a:t>24762,4</a:t>
                      </a:r>
                      <a:endParaRPr lang="ru-RU"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019701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cap="none" dirty="0">
                <a:solidFill>
                  <a:schemeClr val="tx1"/>
                </a:solidFill>
                <a:latin typeface="Calibri" pitchFamily="34" charset="0"/>
                <a:ea typeface="Times New Roman" pitchFamily="18" charset="0"/>
                <a:cs typeface="Times New Roman" pitchFamily="18" charset="0"/>
              </a:rPr>
              <a:t>Общие затраты на </a:t>
            </a:r>
            <a:r>
              <a:rPr lang="ru-RU" sz="3200" cap="none" dirty="0" smtClean="0">
                <a:solidFill>
                  <a:schemeClr val="tx1"/>
                </a:solidFill>
                <a:latin typeface="Calibri" pitchFamily="34" charset="0"/>
                <a:ea typeface="Times New Roman" pitchFamily="18" charset="0"/>
                <a:cs typeface="Times New Roman" pitchFamily="18" charset="0"/>
              </a:rPr>
              <a:t>проект</a:t>
            </a:r>
            <a:endParaRPr lang="ru-RU"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115264735"/>
              </p:ext>
            </p:extLst>
          </p:nvPr>
        </p:nvGraphicFramePr>
        <p:xfrm>
          <a:off x="971600" y="2276872"/>
          <a:ext cx="7560840" cy="3240358"/>
        </p:xfrm>
        <a:graphic>
          <a:graphicData uri="http://schemas.openxmlformats.org/drawingml/2006/table">
            <a:tbl>
              <a:tblPr firstRow="1" firstCol="1" bandRow="1">
                <a:tableStyleId>{5C22544A-7EE6-4342-B048-85BDC9FD1C3A}</a:tableStyleId>
              </a:tblPr>
              <a:tblGrid>
                <a:gridCol w="695598"/>
                <a:gridCol w="4639495"/>
                <a:gridCol w="2225747"/>
              </a:tblGrid>
              <a:tr h="887328">
                <a:tc>
                  <a:txBody>
                    <a:bodyPr/>
                    <a:lstStyle/>
                    <a:p>
                      <a:pPr algn="just">
                        <a:lnSpc>
                          <a:spcPct val="115000"/>
                        </a:lnSpc>
                        <a:spcAft>
                          <a:spcPts val="0"/>
                        </a:spcAft>
                      </a:pPr>
                      <a:r>
                        <a:rPr lang="ru-RU" sz="1200" dirty="0">
                          <a:effectLst/>
                        </a:rPr>
                        <a:t>№ п</a:t>
                      </a:r>
                      <a:r>
                        <a:rPr lang="en-US" sz="1200" dirty="0">
                          <a:effectLst/>
                        </a:rPr>
                        <a:t>/</a:t>
                      </a:r>
                      <a:r>
                        <a:rPr lang="ru-RU" sz="1200" dirty="0">
                          <a:effectLst/>
                        </a:rPr>
                        <a:t>п</a:t>
                      </a:r>
                      <a:endParaRPr lang="ru-RU"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effectLst/>
                        </a:rPr>
                        <a:t>Наименование статей расходов</a:t>
                      </a:r>
                      <a:endParaRPr lang="ru-RU"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Затраты, руб.</a:t>
                      </a:r>
                      <a:endParaRPr lang="ru-RU" sz="1100">
                        <a:effectLst/>
                        <a:latin typeface="Calibri"/>
                        <a:ea typeface="Calibri"/>
                        <a:cs typeface="Times New Roman"/>
                      </a:endParaRPr>
                    </a:p>
                  </a:txBody>
                  <a:tcPr marL="68580" marR="68580" marT="0" marB="0" anchor="ctr"/>
                </a:tc>
              </a:tr>
              <a:tr h="793218">
                <a:tc>
                  <a:txBody>
                    <a:bodyPr/>
                    <a:lstStyle/>
                    <a:p>
                      <a:pPr algn="just">
                        <a:lnSpc>
                          <a:spcPct val="115000"/>
                        </a:lnSpc>
                        <a:spcAft>
                          <a:spcPts val="0"/>
                        </a:spcAft>
                      </a:pPr>
                      <a:r>
                        <a:rPr lang="ru-RU" sz="1200">
                          <a:effectLst/>
                        </a:rPr>
                        <a:t>1</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Затраты на приобретение аппаратного и программного обеспечения </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21500</a:t>
                      </a:r>
                      <a:endParaRPr lang="ru-RU" sz="1100">
                        <a:effectLst/>
                        <a:latin typeface="Calibri"/>
                        <a:ea typeface="Calibri"/>
                        <a:cs typeface="Times New Roman"/>
                      </a:endParaRPr>
                    </a:p>
                  </a:txBody>
                  <a:tcPr marL="68580" marR="68580" marT="0" marB="0" anchor="ctr"/>
                </a:tc>
              </a:tr>
              <a:tr h="383297">
                <a:tc>
                  <a:txBody>
                    <a:bodyPr/>
                    <a:lstStyle/>
                    <a:p>
                      <a:pPr algn="just">
                        <a:lnSpc>
                          <a:spcPct val="115000"/>
                        </a:lnSpc>
                        <a:spcAft>
                          <a:spcPts val="0"/>
                        </a:spcAft>
                      </a:pPr>
                      <a:r>
                        <a:rPr lang="ru-RU" sz="1200">
                          <a:effectLst/>
                        </a:rPr>
                        <a:t>2</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Основная заработная плата разработчиков</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24762,4</a:t>
                      </a:r>
                      <a:endParaRPr lang="ru-RU" sz="1100">
                        <a:effectLst/>
                        <a:latin typeface="Calibri"/>
                        <a:ea typeface="Calibri"/>
                        <a:cs typeface="Times New Roman"/>
                      </a:endParaRPr>
                    </a:p>
                  </a:txBody>
                  <a:tcPr marL="68580" marR="68580" marT="0" marB="0" anchor="ctr"/>
                </a:tc>
              </a:tr>
              <a:tr h="793218">
                <a:tc>
                  <a:txBody>
                    <a:bodyPr/>
                    <a:lstStyle/>
                    <a:p>
                      <a:pPr algn="just">
                        <a:lnSpc>
                          <a:spcPct val="115000"/>
                        </a:lnSpc>
                        <a:spcAft>
                          <a:spcPts val="0"/>
                        </a:spcAft>
                      </a:pPr>
                      <a:r>
                        <a:rPr lang="ru-RU" sz="1200">
                          <a:effectLst/>
                        </a:rPr>
                        <a:t>3</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Дополнительная заработная плата разработчиков</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effectLst/>
                        </a:rPr>
                        <a:t>4952,48</a:t>
                      </a:r>
                      <a:endParaRPr lang="ru-RU" sz="1100">
                        <a:effectLst/>
                        <a:latin typeface="Calibri"/>
                        <a:ea typeface="Calibri"/>
                        <a:cs typeface="Times New Roman"/>
                      </a:endParaRPr>
                    </a:p>
                  </a:txBody>
                  <a:tcPr marL="68580" marR="68580" marT="0" marB="0" anchor="ctr"/>
                </a:tc>
              </a:tr>
              <a:tr h="383297">
                <a:tc>
                  <a:txBody>
                    <a:bodyPr/>
                    <a:lstStyle/>
                    <a:p>
                      <a:pPr algn="just">
                        <a:lnSpc>
                          <a:spcPct val="115000"/>
                        </a:lnSpc>
                        <a:spcAft>
                          <a:spcPts val="0"/>
                        </a:spcAft>
                      </a:pPr>
                      <a:r>
                        <a:rPr lang="ru-RU" sz="1200">
                          <a:effectLst/>
                        </a:rPr>
                        <a:t> </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a:effectLst/>
                        </a:rPr>
                        <a:t>Итого затрат</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effectLst/>
                        </a:rPr>
                        <a:t>51214,88</a:t>
                      </a:r>
                      <a:endParaRPr lang="ru-RU" sz="1100" dirty="0">
                        <a:effectLst/>
                        <a:latin typeface="Calibri"/>
                        <a:ea typeface="Calibri"/>
                        <a:cs typeface="Times New Roman"/>
                      </a:endParaRPr>
                    </a:p>
                  </a:txBody>
                  <a:tcPr marL="68580" marR="68580" marT="0" marB="0" anchor="ctr"/>
                </a:tc>
              </a:tr>
            </a:tbl>
          </a:graphicData>
        </a:graphic>
      </p:graphicFrame>
      <p:sp>
        <p:nvSpPr>
          <p:cNvPr id="5" name="Rectangle 1"/>
          <p:cNvSpPr>
            <a:spLocks noChangeArrowheads="1"/>
          </p:cNvSpPr>
          <p:nvPr/>
        </p:nvSpPr>
        <p:spPr bwMode="auto">
          <a:xfrm>
            <a:off x="2771800" y="1816646"/>
            <a:ext cx="29701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Калькуляция проекта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376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467600" cy="1143000"/>
          </a:xfrm>
        </p:spPr>
        <p:txBody>
          <a:bodyPr>
            <a:normAutofit/>
          </a:bodyPr>
          <a:lstStyle/>
          <a:p>
            <a:pPr algn="ctr"/>
            <a:r>
              <a:rPr lang="ru-RU" sz="4400" b="1" dirty="0" smtClean="0">
                <a:solidFill>
                  <a:srgbClr val="FF0000"/>
                </a:solidFill>
              </a:rPr>
              <a:t>Спасибо за внимание!</a:t>
            </a:r>
            <a:endParaRPr lang="ru-RU" sz="4400" b="1" dirty="0">
              <a:solidFill>
                <a:srgbClr val="FF0000"/>
              </a:solidFill>
            </a:endParaRPr>
          </a:p>
        </p:txBody>
      </p:sp>
    </p:spTree>
    <p:extLst>
      <p:ext uri="{BB962C8B-B14F-4D97-AF65-F5344CB8AC3E}">
        <p14:creationId xmlns:p14="http://schemas.microsoft.com/office/powerpoint/2010/main" val="164851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385248" cy="1417638"/>
          </a:xfrm>
        </p:spPr>
        <p:txBody>
          <a:bodyPr>
            <a:normAutofit fontScale="90000"/>
          </a:bodyPr>
          <a:lstStyle/>
          <a:p>
            <a:pPr algn="ct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dirty="0"/>
              <a:t/>
            </a:r>
            <a:br>
              <a:rPr lang="ru-RU" sz="2200" dirty="0"/>
            </a:br>
            <a:r>
              <a:rPr lang="ru-RU" sz="2000" dirty="0" smtClean="0">
                <a:solidFill>
                  <a:srgbClr val="FF0000"/>
                </a:solidFill>
              </a:rPr>
              <a:t>Целью </a:t>
            </a:r>
            <a:r>
              <a:rPr lang="ru-RU" sz="2000" dirty="0">
                <a:solidFill>
                  <a:srgbClr val="FF0000"/>
                </a:solidFill>
              </a:rPr>
              <a:t>данной работы является </a:t>
            </a:r>
            <a:r>
              <a:rPr lang="ru-RU" sz="2000" dirty="0" smtClean="0">
                <a:solidFill>
                  <a:srgbClr val="FF0000"/>
                </a:solidFill>
              </a:rPr>
              <a:t>разработка компьютерной </a:t>
            </a:r>
            <a:r>
              <a:rPr lang="ru-RU" sz="2000" dirty="0" smtClean="0">
                <a:solidFill>
                  <a:schemeClr val="tx1"/>
                </a:solidFill>
              </a:rPr>
              <a:t>ИС бухгалтерского учета на предприятии.</a:t>
            </a:r>
            <a:r>
              <a:rPr lang="ru-RU" sz="2000" dirty="0">
                <a:solidFill>
                  <a:schemeClr val="tx1"/>
                </a:solidFill>
              </a:rPr>
              <a:t/>
            </a:r>
            <a:br>
              <a:rPr lang="ru-RU" sz="2000" dirty="0">
                <a:solidFill>
                  <a:schemeClr val="tx1"/>
                </a:solidFill>
              </a:rPr>
            </a:br>
            <a:endParaRPr lang="ru-RU" sz="2700" b="1" dirty="0">
              <a:solidFill>
                <a:schemeClr val="tx1"/>
              </a:solidFill>
            </a:endParaRPr>
          </a:p>
        </p:txBody>
      </p:sp>
      <p:sp>
        <p:nvSpPr>
          <p:cNvPr id="3" name="Объект 2"/>
          <p:cNvSpPr>
            <a:spLocks noGrp="1"/>
          </p:cNvSpPr>
          <p:nvPr>
            <p:ph sz="quarter" idx="1"/>
          </p:nvPr>
        </p:nvSpPr>
        <p:spPr/>
        <p:txBody>
          <a:bodyPr>
            <a:normAutofit fontScale="62500" lnSpcReduction="20000"/>
          </a:bodyPr>
          <a:lstStyle/>
          <a:p>
            <a:pPr marL="0" indent="0">
              <a:buNone/>
            </a:pPr>
            <a:r>
              <a:rPr lang="ru-RU" sz="2900" dirty="0" smtClean="0"/>
              <a:t>К </a:t>
            </a:r>
            <a:r>
              <a:rPr lang="ru-RU" sz="2900" dirty="0"/>
              <a:t>задачам, которые необходимо решить в данной работе, относятся:</a:t>
            </a:r>
          </a:p>
          <a:p>
            <a:pPr lvl="0"/>
            <a:r>
              <a:rPr lang="ru-RU" sz="2900" dirty="0"/>
              <a:t>изучить законодательные основы бухгалтерского учета в России;</a:t>
            </a:r>
          </a:p>
          <a:p>
            <a:pPr lvl="0"/>
            <a:r>
              <a:rPr lang="ru-RU" sz="2900" dirty="0"/>
              <a:t>изучить основные требования, предъявляемые к  автоматизированной бухгалтерской системе;</a:t>
            </a:r>
          </a:p>
          <a:p>
            <a:pPr lvl="0"/>
            <a:r>
              <a:rPr lang="ru-RU" sz="2900" dirty="0"/>
              <a:t>составить краткий обзор программных продуктов автоматизации бухгалтерского учета; </a:t>
            </a:r>
          </a:p>
          <a:p>
            <a:pPr lvl="0"/>
            <a:r>
              <a:rPr lang="ru-RU" sz="2900" dirty="0"/>
              <a:t>дать технико-экономическую характеристику объекта – МБ ДОУ «Детский сад №62»;</a:t>
            </a:r>
          </a:p>
          <a:p>
            <a:pPr lvl="0"/>
            <a:r>
              <a:rPr lang="ru-RU" sz="2900" dirty="0"/>
              <a:t>изучить особенности бухгалтерского учета в дошкольном учреждении;</a:t>
            </a:r>
          </a:p>
          <a:p>
            <a:pPr lvl="0"/>
            <a:r>
              <a:rPr lang="ru-RU" sz="2900" dirty="0"/>
              <a:t>осуществить выбор программного средства для автоматизации бухгалтерского учета, отвечающего требованиям предприятия;</a:t>
            </a:r>
          </a:p>
          <a:p>
            <a:pPr lvl="0"/>
            <a:r>
              <a:rPr lang="ru-RU" sz="2900" dirty="0"/>
              <a:t>выбрать и обосновать методики расчета экономической эффективности проекта;</a:t>
            </a:r>
          </a:p>
          <a:p>
            <a:pPr lvl="0"/>
            <a:r>
              <a:rPr lang="ru-RU" sz="2900" dirty="0"/>
              <a:t>провести расчет показателей экономической эффективности проекта. </a:t>
            </a:r>
          </a:p>
          <a:p>
            <a:pPr marL="0" indent="0">
              <a:buNone/>
            </a:pPr>
            <a:endParaRPr lang="ru-RU" dirty="0"/>
          </a:p>
        </p:txBody>
      </p:sp>
    </p:spTree>
    <p:extLst>
      <p:ext uri="{BB962C8B-B14F-4D97-AF65-F5344CB8AC3E}">
        <p14:creationId xmlns:p14="http://schemas.microsoft.com/office/powerpoint/2010/main" val="739765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sz="quarter" idx="1"/>
          </p:nvPr>
        </p:nvSpPr>
        <p:spPr>
          <a:xfrm>
            <a:off x="395536" y="260648"/>
            <a:ext cx="7529264" cy="6213304"/>
          </a:xfrm>
        </p:spPr>
        <p:txBody>
          <a:bodyPr/>
          <a:lstStyle/>
          <a:p>
            <a:pPr marL="0" indent="0">
              <a:buNone/>
            </a:pPr>
            <a:r>
              <a:rPr lang="ru-RU" b="1" i="1" dirty="0" smtClean="0"/>
              <a:t>    Учет</a:t>
            </a:r>
            <a:r>
              <a:rPr lang="ru-RU" dirty="0" smtClean="0"/>
              <a:t> </a:t>
            </a:r>
            <a:r>
              <a:rPr lang="ru-RU" dirty="0"/>
              <a:t>- это система наблюдения, измерения, регистрации фактов и явлений, связанных с какой-либо деятельностью.</a:t>
            </a:r>
          </a:p>
          <a:p>
            <a:pPr marL="0" indent="0" algn="ctr">
              <a:buNone/>
            </a:pPr>
            <a:r>
              <a:rPr lang="ru-RU" dirty="0" smtClean="0"/>
              <a:t>Виды </a:t>
            </a:r>
            <a:r>
              <a:rPr lang="ru-RU" dirty="0"/>
              <a:t>измерителей</a:t>
            </a:r>
            <a:r>
              <a:rPr lang="en-US" dirty="0"/>
              <a:t> </a:t>
            </a:r>
            <a:r>
              <a:rPr lang="ru-RU" dirty="0" smtClean="0"/>
              <a:t>: </a:t>
            </a:r>
          </a:p>
          <a:p>
            <a:pPr algn="ctr"/>
            <a:r>
              <a:rPr lang="ru-RU" dirty="0" smtClean="0"/>
              <a:t>натуральные </a:t>
            </a:r>
            <a:r>
              <a:rPr lang="ru-RU" dirty="0"/>
              <a:t>- характеризуют объекты учета по массе, длине, площади, количеству и пр.; </a:t>
            </a:r>
          </a:p>
          <a:p>
            <a:pPr lvl="0"/>
            <a:r>
              <a:rPr lang="ru-RU" dirty="0"/>
              <a:t>трудовые - позволяют вести учет затраченного труда и выражаются в единицах времени;</a:t>
            </a:r>
          </a:p>
          <a:p>
            <a:pPr lvl="0"/>
            <a:r>
              <a:rPr lang="ru-RU" dirty="0"/>
              <a:t>денежные - являются универсальными и обобщающими, посредством денежных измерителей представляются все хозяйственные процессы и объекты, которые были выражены в натуральных и трудовых измерителях.</a:t>
            </a:r>
          </a:p>
          <a:p>
            <a:pPr marL="0" indent="0">
              <a:buNone/>
            </a:pPr>
            <a:endParaRPr lang="ru-RU" dirty="0"/>
          </a:p>
        </p:txBody>
      </p:sp>
    </p:spTree>
    <p:extLst>
      <p:ext uri="{BB962C8B-B14F-4D97-AF65-F5344CB8AC3E}">
        <p14:creationId xmlns:p14="http://schemas.microsoft.com/office/powerpoint/2010/main" val="304334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332656"/>
            <a:ext cx="7529264" cy="6141296"/>
          </a:xfrm>
        </p:spPr>
        <p:txBody>
          <a:bodyPr>
            <a:normAutofit fontScale="92500"/>
          </a:bodyPr>
          <a:lstStyle/>
          <a:p>
            <a:r>
              <a:rPr lang="ru-RU" b="1" i="1" dirty="0">
                <a:solidFill>
                  <a:srgbClr val="FF0000"/>
                </a:solidFill>
              </a:rPr>
              <a:t>Оперативный</a:t>
            </a:r>
            <a:r>
              <a:rPr lang="ru-RU" dirty="0"/>
              <a:t> учет используется для повседневного, текущего руководства и управления предприятием и дает информацию об отдельных фактах хозяйственной </a:t>
            </a:r>
            <a:r>
              <a:rPr lang="ru-RU" dirty="0" smtClean="0"/>
              <a:t>деятельности (учет </a:t>
            </a:r>
            <a:r>
              <a:rPr lang="ru-RU" dirty="0"/>
              <a:t>рабочего времени, отгрузки продукции и т.п</a:t>
            </a:r>
            <a:r>
              <a:rPr lang="ru-RU" dirty="0" smtClean="0"/>
              <a:t>.). </a:t>
            </a:r>
            <a:r>
              <a:rPr lang="ru-RU" dirty="0"/>
              <a:t>Такие данные могут быть получены из первичных документов, графиков, с использованием средств связи или в устной беседе. </a:t>
            </a:r>
            <a:endParaRPr lang="ru-RU" dirty="0" smtClean="0"/>
          </a:p>
          <a:p>
            <a:endParaRPr lang="ru-RU" dirty="0" smtClean="0"/>
          </a:p>
          <a:p>
            <a:r>
              <a:rPr lang="ru-RU" dirty="0" smtClean="0"/>
              <a:t>Сферой </a:t>
            </a:r>
            <a:r>
              <a:rPr lang="ru-RU" dirty="0"/>
              <a:t>применения </a:t>
            </a:r>
            <a:r>
              <a:rPr lang="ru-RU" b="1" i="1" dirty="0">
                <a:solidFill>
                  <a:srgbClr val="FF0000"/>
                </a:solidFill>
              </a:rPr>
              <a:t>статистического</a:t>
            </a:r>
            <a:r>
              <a:rPr lang="ru-RU" dirty="0"/>
              <a:t> учета может быть отдельное предприятие, отрасль хозяйства и вся экономика в целом. Статистический </a:t>
            </a:r>
            <a:r>
              <a:rPr lang="ru-RU" dirty="0" smtClean="0"/>
              <a:t>учет, </a:t>
            </a:r>
            <a:r>
              <a:rPr lang="ru-RU" dirty="0"/>
              <a:t>изучает явления, которые носят массовый характер в области экономики, науки, культуры, образования и т.д. Этот учет широко использует выборочные методы наблюдения и регистрации. </a:t>
            </a:r>
          </a:p>
        </p:txBody>
      </p:sp>
    </p:spTree>
    <p:extLst>
      <p:ext uri="{BB962C8B-B14F-4D97-AF65-F5344CB8AC3E}">
        <p14:creationId xmlns:p14="http://schemas.microsoft.com/office/powerpoint/2010/main" val="2375578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16632"/>
            <a:ext cx="8136904" cy="6357320"/>
          </a:xfrm>
        </p:spPr>
        <p:txBody>
          <a:bodyPr>
            <a:normAutofit fontScale="40000" lnSpcReduction="20000"/>
          </a:bodyPr>
          <a:lstStyle/>
          <a:p>
            <a:pPr marL="0" lvl="0" indent="0">
              <a:buNone/>
            </a:pPr>
            <a:endParaRPr lang="ru-RU" sz="6000" dirty="0"/>
          </a:p>
          <a:p>
            <a:pPr marL="0" lvl="0" indent="0" algn="ctr">
              <a:buNone/>
            </a:pPr>
            <a:r>
              <a:rPr lang="ru-RU" sz="6000" i="1" dirty="0" smtClean="0">
                <a:solidFill>
                  <a:srgbClr val="FF0000"/>
                </a:solidFill>
              </a:rPr>
              <a:t>Бухгалтерский учет</a:t>
            </a:r>
            <a:r>
              <a:rPr lang="ru-RU" sz="6000" dirty="0" smtClean="0"/>
              <a:t>:</a:t>
            </a:r>
          </a:p>
          <a:p>
            <a:pPr lvl="0"/>
            <a:r>
              <a:rPr lang="ru-RU" sz="6000" dirty="0" smtClean="0"/>
              <a:t>строго </a:t>
            </a:r>
            <a:r>
              <a:rPr lang="ru-RU" sz="6000" dirty="0"/>
              <a:t>документален - основанием для любой бухгалтерской записи должен служить специально оформленный документ; </a:t>
            </a:r>
          </a:p>
          <a:p>
            <a:pPr lvl="0"/>
            <a:r>
              <a:rPr lang="ru-RU" sz="6000" dirty="0"/>
              <a:t>является сплошным и непрерывным во времени, так как при ведении бухгалтерского учета необходимо фиксировать все без исключения факты хозяйственной деятельности; </a:t>
            </a:r>
          </a:p>
          <a:p>
            <a:pPr lvl="0"/>
            <a:r>
              <a:rPr lang="ru-RU" sz="6000" dirty="0"/>
              <a:t>отражает все объекты и хозяйственные операции помимо натуральных и трудовых измерителей в единой денежной оценке; </a:t>
            </a:r>
          </a:p>
          <a:p>
            <a:pPr lvl="0"/>
            <a:r>
              <a:rPr lang="ru-RU" sz="6000" dirty="0"/>
              <a:t>ведется на любом предприятии, осуществляющем хозяйственную деятельность, т.е. он ограничен рамками отдельного предприятия; </a:t>
            </a:r>
          </a:p>
          <a:p>
            <a:pPr lvl="0"/>
            <a:r>
              <a:rPr lang="ru-RU" sz="6000" dirty="0"/>
              <a:t>осуществляется специальной службой предприятия - бухгалтерией; </a:t>
            </a:r>
          </a:p>
          <a:p>
            <a:pPr lvl="0"/>
            <a:r>
              <a:rPr lang="ru-RU" sz="6000" dirty="0"/>
              <a:t>строго регламентирован законодательными и нормативными документами. </a:t>
            </a:r>
          </a:p>
          <a:p>
            <a:endParaRPr lang="ru-RU" dirty="0"/>
          </a:p>
        </p:txBody>
      </p:sp>
    </p:spTree>
    <p:extLst>
      <p:ext uri="{BB962C8B-B14F-4D97-AF65-F5344CB8AC3E}">
        <p14:creationId xmlns:p14="http://schemas.microsoft.com/office/powerpoint/2010/main" val="2703846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344816" cy="4896544"/>
          </a:xfrm>
          <a:prstGeom prst="rect">
            <a:avLst/>
          </a:prstGeom>
          <a:noFill/>
          <a:ln>
            <a:noFill/>
          </a:ln>
        </p:spPr>
      </p:pic>
      <p:sp>
        <p:nvSpPr>
          <p:cNvPr id="6" name="Прямоугольник 5"/>
          <p:cNvSpPr/>
          <p:nvPr/>
        </p:nvSpPr>
        <p:spPr>
          <a:xfrm>
            <a:off x="1187624" y="6852"/>
            <a:ext cx="6408712" cy="1015663"/>
          </a:xfrm>
          <a:prstGeom prst="rect">
            <a:avLst/>
          </a:prstGeom>
        </p:spPr>
        <p:txBody>
          <a:bodyPr wrap="square">
            <a:spAutoFit/>
          </a:bodyPr>
          <a:lstStyle/>
          <a:p>
            <a:pPr algn="ctr"/>
            <a:r>
              <a:rPr lang="ru-RU" sz="2000" b="1" dirty="0"/>
              <a:t>Контекстная диаграмма модели системы бухгалтерского учета в МБ ДОУ «Детский сад №62»</a:t>
            </a:r>
            <a:endParaRPr lang="ru-RU" sz="2000" b="1" dirty="0">
              <a:effectLst/>
            </a:endParaRPr>
          </a:p>
        </p:txBody>
      </p:sp>
    </p:spTree>
    <p:extLst>
      <p:ext uri="{BB962C8B-B14F-4D97-AF65-F5344CB8AC3E}">
        <p14:creationId xmlns:p14="http://schemas.microsoft.com/office/powerpoint/2010/main" val="4208228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884163136"/>
              </p:ext>
            </p:extLst>
          </p:nvPr>
        </p:nvGraphicFramePr>
        <p:xfrm>
          <a:off x="611560" y="1628800"/>
          <a:ext cx="7705510" cy="4656063"/>
        </p:xfrm>
        <a:graphic>
          <a:graphicData uri="http://schemas.openxmlformats.org/presentationml/2006/ole">
            <mc:AlternateContent xmlns:mc="http://schemas.openxmlformats.org/markup-compatibility/2006">
              <mc:Choice xmlns:v="urn:schemas-microsoft-com:vml" Requires="v">
                <p:oleObj spid="_x0000_s1028" name="Visio" r:id="rId3" imgW="8942697" imgH="5805864" progId="Visio.Drawing.11">
                  <p:embed/>
                </p:oleObj>
              </mc:Choice>
              <mc:Fallback>
                <p:oleObj name="Visio" r:id="rId3" imgW="8942697" imgH="5805864"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628800"/>
                        <a:ext cx="7705510" cy="4656063"/>
                      </a:xfrm>
                      <a:prstGeom prst="rect">
                        <a:avLst/>
                      </a:prstGeom>
                      <a:noFill/>
                    </p:spPr>
                  </p:pic>
                </p:oleObj>
              </mc:Fallback>
            </mc:AlternateContent>
          </a:graphicData>
        </a:graphic>
      </p:graphicFrame>
      <p:sp>
        <p:nvSpPr>
          <p:cNvPr id="6" name="Прямоугольник 5"/>
          <p:cNvSpPr/>
          <p:nvPr/>
        </p:nvSpPr>
        <p:spPr>
          <a:xfrm>
            <a:off x="1907704" y="404664"/>
            <a:ext cx="4572000" cy="923330"/>
          </a:xfrm>
          <a:prstGeom prst="rect">
            <a:avLst/>
          </a:prstGeom>
        </p:spPr>
        <p:txBody>
          <a:bodyPr>
            <a:spAutoFit/>
          </a:bodyPr>
          <a:lstStyle/>
          <a:p>
            <a:pPr algn="ctr"/>
            <a:r>
              <a:rPr lang="ru-RU" b="1" dirty="0" smtClean="0">
                <a:effectLst/>
              </a:rPr>
              <a:t>Декомпозиция контекстной диаграммы по учету родительской платы</a:t>
            </a:r>
            <a:endParaRPr lang="ru-RU" b="1" dirty="0">
              <a:effectLst/>
            </a:endParaRPr>
          </a:p>
        </p:txBody>
      </p:sp>
    </p:spTree>
    <p:extLst>
      <p:ext uri="{BB962C8B-B14F-4D97-AF65-F5344CB8AC3E}">
        <p14:creationId xmlns:p14="http://schemas.microsoft.com/office/powerpoint/2010/main" val="345631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Общая логическая схема экономического обоснования</a:t>
            </a:r>
            <a:br>
              <a:rPr lang="ru-RU" sz="2400" dirty="0"/>
            </a:br>
            <a:r>
              <a:rPr lang="ru-RU" sz="2400" dirty="0"/>
              <a:t>инвестиций на внедрение </a:t>
            </a:r>
            <a:r>
              <a:rPr lang="ru-RU" sz="2400" dirty="0" smtClean="0"/>
              <a:t> ПО</a:t>
            </a:r>
            <a:endParaRPr lang="ru-RU" sz="2400" dirty="0"/>
          </a:p>
        </p:txBody>
      </p:sp>
      <p:pic>
        <p:nvPicPr>
          <p:cNvPr id="4" name="Объект 3"/>
          <p:cNvPicPr>
            <a:picLocks noGrp="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628800"/>
            <a:ext cx="7776864" cy="4032448"/>
          </a:xfrm>
          <a:prstGeom prst="rect">
            <a:avLst/>
          </a:prstGeom>
          <a:noFill/>
          <a:ln>
            <a:noFill/>
          </a:ln>
        </p:spPr>
      </p:pic>
    </p:spTree>
    <p:extLst>
      <p:ext uri="{BB962C8B-B14F-4D97-AF65-F5344CB8AC3E}">
        <p14:creationId xmlns:p14="http://schemas.microsoft.com/office/powerpoint/2010/main" val="3469157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552" y="188640"/>
            <a:ext cx="7385248" cy="6285312"/>
          </a:xfrm>
        </p:spPr>
        <p:txBody>
          <a:bodyPr>
            <a:normAutofit fontScale="92500" lnSpcReduction="20000"/>
          </a:bodyPr>
          <a:lstStyle/>
          <a:p>
            <a:pPr marL="0" indent="0" algn="ctr">
              <a:buNone/>
            </a:pPr>
            <a:r>
              <a:rPr lang="ru-RU" b="1" dirty="0"/>
              <a:t>Э</a:t>
            </a:r>
            <a:r>
              <a:rPr lang="ru-RU" b="1" dirty="0" smtClean="0"/>
              <a:t>ффект </a:t>
            </a:r>
            <a:r>
              <a:rPr lang="ru-RU" b="1" dirty="0"/>
              <a:t>может быть двух </a:t>
            </a:r>
            <a:r>
              <a:rPr lang="ru-RU" b="1" dirty="0" smtClean="0"/>
              <a:t>видов:</a:t>
            </a:r>
            <a:endParaRPr lang="ru-RU" b="1" dirty="0"/>
          </a:p>
          <a:p>
            <a:pPr marL="0" indent="0">
              <a:buNone/>
            </a:pPr>
            <a:r>
              <a:rPr lang="ru-RU" dirty="0"/>
              <a:t>1. Экономический эффект. Использование ПО напрямую влияет на экономические показатели деятельности пользователя (например, автоматизированная система контроля качества значительно снижает потери от брака, вследствие чего снижаются затраты на производство продукции, а следовательно увеличивается прибыль). </a:t>
            </a:r>
            <a:endParaRPr lang="ru-RU" dirty="0" smtClean="0"/>
          </a:p>
          <a:p>
            <a:endParaRPr lang="ru-RU" dirty="0"/>
          </a:p>
          <a:p>
            <a:pPr marL="0" indent="0">
              <a:buNone/>
            </a:pPr>
            <a:r>
              <a:rPr lang="ru-RU" dirty="0" smtClean="0"/>
              <a:t>2</a:t>
            </a:r>
            <a:r>
              <a:rPr lang="ru-RU" dirty="0"/>
              <a:t>. Неэкономический эффект. Это эффект, напрямую не связанный с экономическими результатами деятельности </a:t>
            </a:r>
            <a:r>
              <a:rPr lang="ru-RU" dirty="0" smtClean="0"/>
              <a:t>компании. </a:t>
            </a:r>
            <a:r>
              <a:rPr lang="ru-RU" dirty="0"/>
              <a:t>В данном случае использование ПО оказывает косвенное (опосредованное) влияние на экономические показатели деятельности пользователя, либо предоставляет ему дополнительные выгоды иного характера (например, сокращается время на подготовку разнообразной финансовой отчетности, облегчается бухгалтерский учет, увеличивается оперативность получения управленческой информации и т.п.). </a:t>
            </a:r>
          </a:p>
        </p:txBody>
      </p:sp>
    </p:spTree>
    <p:extLst>
      <p:ext uri="{BB962C8B-B14F-4D97-AF65-F5344CB8AC3E}">
        <p14:creationId xmlns:p14="http://schemas.microsoft.com/office/powerpoint/2010/main" val="1605247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395</TotalTime>
  <Words>671</Words>
  <Application>Microsoft Office PowerPoint</Application>
  <PresentationFormat>Экран (4:3)</PresentationFormat>
  <Paragraphs>122</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Эркер</vt:lpstr>
      <vt:lpstr>Документ Microsoft Visio</vt:lpstr>
      <vt:lpstr>Автоматизация бухгалтерского учета</vt:lpstr>
      <vt:lpstr>            Целью данной работы является разработка компьютерной ИС бухгалтерского учета на предприятии. </vt:lpstr>
      <vt:lpstr>Презентация PowerPoint</vt:lpstr>
      <vt:lpstr>Презентация PowerPoint</vt:lpstr>
      <vt:lpstr>Презентация PowerPoint</vt:lpstr>
      <vt:lpstr>Презентация PowerPoint</vt:lpstr>
      <vt:lpstr>Презентация PowerPoint</vt:lpstr>
      <vt:lpstr>Общая логическая схема экономического обоснования инвестиций на внедрение  ПО</vt:lpstr>
      <vt:lpstr>Презентация PowerPoint</vt:lpstr>
      <vt:lpstr>  Затраты на приобретение аппаратного и программного обеспечения</vt:lpstr>
      <vt:lpstr>Затраты на основную заработную плату разработчика </vt:lpstr>
      <vt:lpstr>Общие затраты на проект</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Ленин</dc:creator>
  <cp:lastModifiedBy>Ленин</cp:lastModifiedBy>
  <cp:revision>19</cp:revision>
  <dcterms:created xsi:type="dcterms:W3CDTF">2015-06-09T14:30:56Z</dcterms:created>
  <dcterms:modified xsi:type="dcterms:W3CDTF">2015-06-18T15:07:12Z</dcterms:modified>
</cp:coreProperties>
</file>